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99" r:id="rId14"/>
    <p:sldId id="314" r:id="rId15"/>
    <p:sldId id="315" r:id="rId16"/>
    <p:sldId id="319" r:id="rId17"/>
    <p:sldId id="316" r:id="rId18"/>
    <p:sldId id="300" r:id="rId19"/>
    <p:sldId id="270" r:id="rId20"/>
    <p:sldId id="271" r:id="rId21"/>
    <p:sldId id="320" r:id="rId22"/>
    <p:sldId id="272" r:id="rId23"/>
    <p:sldId id="275" r:id="rId24"/>
    <p:sldId id="276" r:id="rId25"/>
    <p:sldId id="277" r:id="rId26"/>
    <p:sldId id="278" r:id="rId27"/>
    <p:sldId id="296" r:id="rId28"/>
    <p:sldId id="297" r:id="rId29"/>
    <p:sldId id="294" r:id="rId30"/>
    <p:sldId id="295" r:id="rId31"/>
    <p:sldId id="273" r:id="rId32"/>
  </p:sldIdLst>
  <p:sldSz cx="12192000" cy="6858000"/>
  <p:notesSz cx="7103745" cy="10234295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7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0" Type="http://schemas.openxmlformats.org/officeDocument/2006/relationships/image" Target="../media/image33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1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5413375" y="-94615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-28816" y="-142559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6163310" y="51816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121920" y="2101850"/>
            <a:ext cx="7113905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13#</a:t>
            </a:r>
            <a:r>
              <a:rPr lang="zh-CN" altLang="en-US" sz="6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体联</a:t>
            </a:r>
            <a:r>
              <a:rPr lang="en-US" altLang="zh-CN" sz="6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6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五时穿戴</a:t>
            </a:r>
            <a:endParaRPr lang="zh-CN" altLang="en-US" sz="6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7"/>
            </p:custDataLst>
          </p:nvPr>
        </p:nvSpPr>
        <p:spPr>
          <a:xfrm>
            <a:off x="253365" y="4123690"/>
            <a:ext cx="3668395" cy="273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>
              <a:defRPr/>
            </a:pP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组</a:t>
            </a:r>
            <a:r>
              <a:rPr lang="en-US" altLang="zh-CN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   </a:t>
            </a: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长：王思宇</a:t>
            </a:r>
            <a:endParaRPr lang="zh-CN" altLang="en-US" sz="2800">
              <a:solidFill>
                <a:srgbClr val="3E3321"/>
              </a:solidFill>
              <a:latin typeface="+mn-ea"/>
              <a:cs typeface="+mn-ea"/>
              <a:sym typeface="+mn-lt"/>
            </a:endParaRPr>
          </a:p>
          <a:p>
            <a:pPr algn="l" defTabSz="912495">
              <a:defRPr/>
            </a:pP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需求员：魏莎莎</a:t>
            </a:r>
            <a:endParaRPr lang="zh-CN" altLang="en-US" sz="2800">
              <a:solidFill>
                <a:srgbClr val="3E3321"/>
              </a:solidFill>
              <a:latin typeface="+mn-ea"/>
              <a:cs typeface="+mn-ea"/>
              <a:sym typeface="+mn-lt"/>
            </a:endParaRPr>
          </a:p>
          <a:p>
            <a:pPr algn="l" defTabSz="912495">
              <a:defRPr/>
            </a:pP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周志员：孙</a:t>
            </a:r>
            <a:r>
              <a:rPr lang="en-US" altLang="zh-CN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   </a:t>
            </a: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悦</a:t>
            </a:r>
            <a:endParaRPr lang="zh-CN" altLang="en-US" sz="2800">
              <a:solidFill>
                <a:srgbClr val="3E3321"/>
              </a:solidFill>
              <a:latin typeface="+mn-ea"/>
              <a:cs typeface="+mn-ea"/>
              <a:sym typeface="+mn-lt"/>
            </a:endParaRPr>
          </a:p>
          <a:p>
            <a:pPr algn="l" defTabSz="912495">
              <a:defRPr/>
            </a:pP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优裁员：梁晓储</a:t>
            </a:r>
            <a:endParaRPr lang="zh-CN" altLang="en-US" sz="2800">
              <a:solidFill>
                <a:srgbClr val="3E3321"/>
              </a:solidFill>
              <a:latin typeface="+mn-ea"/>
              <a:cs typeface="+mn-ea"/>
              <a:sym typeface="+mn-lt"/>
            </a:endParaRPr>
          </a:p>
          <a:p>
            <a:pPr algn="l" defTabSz="912495">
              <a:defRPr/>
            </a:pPr>
            <a:r>
              <a:rPr lang="zh-CN" altLang="en-US" sz="2800">
                <a:solidFill>
                  <a:srgbClr val="3E3321"/>
                </a:solidFill>
                <a:latin typeface="+mn-ea"/>
                <a:cs typeface="+mn-ea"/>
                <a:sym typeface="+mn-lt"/>
              </a:rPr>
              <a:t>展示员：王可一</a:t>
            </a:r>
            <a:endParaRPr lang="zh-CN" altLang="en-US" sz="2800">
              <a:solidFill>
                <a:srgbClr val="3E332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rcRect l="15773" r="16651"/>
          <a:stretch>
            <a:fillRect/>
          </a:stretch>
        </p:blipFill>
        <p:spPr>
          <a:xfrm>
            <a:off x="5885815" y="518160"/>
            <a:ext cx="6306185" cy="622109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9423" y="983644"/>
            <a:ext cx="4122986" cy="698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endParaRPr lang="en-US" altLang="zh-CN" sz="40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4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776012" y="235093"/>
            <a:ext cx="5521467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·群组点名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2" name="图片 1" descr="upload_post_object_v2_4442650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10" y="1373140"/>
            <a:ext cx="8552349" cy="4801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76012" y="235093"/>
            <a:ext cx="5521467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·温控设置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3" name="图片 2" descr="upload_post_object_v2_5057247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01" y="1373140"/>
            <a:ext cx="7493374" cy="4206906"/>
          </a:xfrm>
          <a:prstGeom prst="rect">
            <a:avLst/>
          </a:prstGeom>
        </p:spPr>
      </p:pic>
      <p:pic>
        <p:nvPicPr>
          <p:cNvPr id="6" name="图片 5" descr="upload_post_object_v2_1173203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01" y="1373140"/>
            <a:ext cx="7493488" cy="420697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0" y="1947149"/>
            <a:ext cx="3902833" cy="9220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温度超过</a:t>
            </a:r>
            <a:r>
              <a:rPr lang="en-US" altLang="zh-CN" sz="2800" b="1">
                <a:solidFill>
                  <a:srgbClr val="C00000"/>
                </a:solidFill>
              </a:rPr>
              <a:t>50</a:t>
            </a:r>
            <a:r>
              <a:rPr lang="zh-CN" altLang="en-US" sz="2800" b="1">
                <a:solidFill>
                  <a:srgbClr val="C00000"/>
                </a:solidFill>
              </a:rPr>
              <a:t>摄氏度，屏幕回到最简状态并变黑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0" y="1947207"/>
            <a:ext cx="3764371" cy="95313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超过</a:t>
            </a:r>
            <a:r>
              <a:rPr lang="en-US" altLang="zh-CN" sz="2800" b="1">
                <a:solidFill>
                  <a:srgbClr val="C00000"/>
                </a:solidFill>
              </a:rPr>
              <a:t>60</a:t>
            </a:r>
            <a:r>
              <a:rPr lang="zh-CN" altLang="en-US" sz="2800" b="1">
                <a:solidFill>
                  <a:srgbClr val="C00000"/>
                </a:solidFill>
              </a:rPr>
              <a:t>摄氏度，点阵发生变化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0" y="1947207"/>
            <a:ext cx="3906961" cy="95313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温度过低时，屏幕回到最简状态并变黑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pic>
        <p:nvPicPr>
          <p:cNvPr id="12" name="图片 11" descr="upload_post_object_v2_5239703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301" y="1373140"/>
            <a:ext cx="7494016" cy="420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76012" y="235093"/>
            <a:ext cx="5521467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·软看门狗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3" name="图片 2" descr="upload_post_object_v2_563052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728"/>
            <a:ext cx="5952565" cy="3341870"/>
          </a:xfrm>
          <a:prstGeom prst="rect">
            <a:avLst/>
          </a:prstGeom>
        </p:spPr>
      </p:pic>
      <p:pic>
        <p:nvPicPr>
          <p:cNvPr id="5" name="图片 4" descr="upload_post_object_v2_3151640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5" y="2456680"/>
            <a:ext cx="5952555" cy="334186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727431" y="1539636"/>
            <a:ext cx="7871284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按键</a:t>
            </a:r>
            <a:r>
              <a:rPr lang="en-US" altLang="zh-CN" sz="2800" b="1">
                <a:solidFill>
                  <a:srgbClr val="C00000"/>
                </a:solidFill>
              </a:rPr>
              <a:t>1</a:t>
            </a:r>
            <a:r>
              <a:rPr lang="zh-CN" altLang="en-US" sz="2800" b="1">
                <a:solidFill>
                  <a:srgbClr val="C00000"/>
                </a:solidFill>
              </a:rPr>
              <a:t>实现人为缺陷——软看门狗，按下“</a:t>
            </a:r>
            <a:r>
              <a:rPr lang="en-US" altLang="zh-CN" sz="2800" b="1">
                <a:solidFill>
                  <a:srgbClr val="C00000"/>
                </a:solidFill>
              </a:rPr>
              <a:t>1</a:t>
            </a:r>
            <a:r>
              <a:rPr lang="zh-CN" altLang="en-US" sz="2800" b="1">
                <a:solidFill>
                  <a:srgbClr val="C00000"/>
                </a:solidFill>
              </a:rPr>
              <a:t>”之后设备因为缺陷回到浅度课设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76012" y="235093"/>
            <a:ext cx="6299895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·滚动信息显示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5" name="图片 4" descr="upload_post_object_v2_497384164"/>
          <p:cNvPicPr>
            <a:picLocks noChangeAspect="1"/>
          </p:cNvPicPr>
          <p:nvPr/>
        </p:nvPicPr>
        <p:blipFill>
          <a:blip r:embed="rId2"/>
          <a:srcRect l="26872" r="2128"/>
          <a:stretch>
            <a:fillRect/>
          </a:stretch>
        </p:blipFill>
        <p:spPr>
          <a:xfrm>
            <a:off x="1254790" y="2525979"/>
            <a:ext cx="4562598" cy="3607522"/>
          </a:xfrm>
          <a:prstGeom prst="rect">
            <a:avLst/>
          </a:prstGeom>
        </p:spPr>
      </p:pic>
      <p:pic>
        <p:nvPicPr>
          <p:cNvPr id="6" name="图片 5" descr="upload_post_object_v2_977686941"/>
          <p:cNvPicPr>
            <a:picLocks noChangeAspect="1"/>
          </p:cNvPicPr>
          <p:nvPr/>
        </p:nvPicPr>
        <p:blipFill>
          <a:blip r:embed="rId3"/>
          <a:srcRect l="24219"/>
          <a:stretch>
            <a:fillRect/>
          </a:stretch>
        </p:blipFill>
        <p:spPr>
          <a:xfrm>
            <a:off x="6288211" y="2525979"/>
            <a:ext cx="4921641" cy="360752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720215" y="1297305"/>
            <a:ext cx="8936355" cy="138366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3600" b="1">
                <a:solidFill>
                  <a:srgbClr val="C00000"/>
                </a:solidFill>
              </a:rPr>
              <a:t>滚动信息显示区在按“</a:t>
            </a:r>
            <a:r>
              <a:rPr lang="en-US" altLang="zh-CN" sz="3600" b="1">
                <a:solidFill>
                  <a:srgbClr val="C00000"/>
                </a:solidFill>
              </a:rPr>
              <a:t>0</a:t>
            </a:r>
            <a:r>
              <a:rPr lang="zh-CN" altLang="en-US" sz="3600" b="1">
                <a:solidFill>
                  <a:srgbClr val="C00000"/>
                </a:solidFill>
              </a:rPr>
              <a:t>”之前禁用，按“</a:t>
            </a:r>
            <a:r>
              <a:rPr lang="en-US" altLang="zh-CN" sz="3600" b="1">
                <a:solidFill>
                  <a:srgbClr val="C00000"/>
                </a:solidFill>
              </a:rPr>
              <a:t>0</a:t>
            </a:r>
            <a:r>
              <a:rPr lang="zh-CN" altLang="en-US" sz="3600" b="1">
                <a:solidFill>
                  <a:srgbClr val="C00000"/>
                </a:solidFill>
              </a:rPr>
              <a:t>”之后恢复，显示当前获取状态</a:t>
            </a:r>
            <a:endParaRPr lang="zh-CN" altLang="en-US" sz="3600" b="1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76012" y="235093"/>
            <a:ext cx="6299895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·硬件裁剪纸</a:t>
            </a:r>
            <a:r>
              <a:rPr lang="en-US" altLang="zh-CN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UI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3" name="图片 2" descr="upload_post_object_v2_610354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16" y="1212200"/>
            <a:ext cx="7526021" cy="527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76012" y="235093"/>
            <a:ext cx="5521467" cy="11380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</a:t>
            </a:r>
            <a:r>
              <a:rPr lang="zh-CN" altLang="en-US" sz="5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·功耗</a:t>
            </a:r>
            <a:endParaRPr lang="zh-CN" altLang="en-US" sz="5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  <a:sym typeface="+mn-ea"/>
            </a:endParaRPr>
          </a:p>
        </p:txBody>
      </p:sp>
      <p:pic>
        <p:nvPicPr>
          <p:cNvPr id="5" name="图片 4" descr="upload_post_object_v2_8777053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442296"/>
            <a:ext cx="5739324" cy="4286313"/>
          </a:xfrm>
          <a:prstGeom prst="rect">
            <a:avLst/>
          </a:prstGeom>
        </p:spPr>
      </p:pic>
      <p:pic>
        <p:nvPicPr>
          <p:cNvPr id="6" name="图片 5" descr="upload_post_object_v2_827597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79" y="1442296"/>
            <a:ext cx="5846183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58352" y="1026421"/>
            <a:ext cx="5369043" cy="1296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4400" b="1">
                <a:solidFill>
                  <a:srgbClr val="5B9BD5"/>
                </a:solidFill>
                <a:latin typeface="MingLiU" panose="02020509000000000000" charset="-120"/>
                <a:ea typeface="MingLiU" panose="02020509000000000000" charset="-120"/>
              </a:rPr>
              <a:t>五时表盘设计到实现</a:t>
            </a:r>
            <a:endParaRPr lang="zh-CN" altLang="en-US" sz="4400" b="1">
              <a:solidFill>
                <a:srgbClr val="5B9BD5"/>
              </a:solidFill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30793" y="270687"/>
            <a:ext cx="5775716" cy="94146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000"/>
              <a:t>成果&amp;设计提升</a:t>
            </a:r>
            <a:endParaRPr lang="zh-CN" altLang="en-US" sz="6000"/>
          </a:p>
        </p:txBody>
      </p:sp>
      <p:cxnSp>
        <p:nvCxnSpPr>
          <p:cNvPr id="12" name="直接箭头连接符 11"/>
          <p:cNvCxnSpPr/>
          <p:nvPr userDrawn="1"/>
        </p:nvCxnSpPr>
        <p:spPr>
          <a:xfrm>
            <a:off x="4652278" y="3559654"/>
            <a:ext cx="1140719" cy="1"/>
          </a:xfrm>
          <a:prstGeom prst="straightConnector1">
            <a:avLst/>
          </a:prstGeom>
          <a:ln w="44450" cap="flat" cmpd="sng" algn="ctr">
            <a:solidFill>
              <a:srgbClr val="0070C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upload_post_object_v2_215228589"/>
          <p:cNvPicPr>
            <a:picLocks noChangeAspect="1"/>
          </p:cNvPicPr>
          <p:nvPr/>
        </p:nvPicPr>
        <p:blipFill>
          <a:blip r:embed="rId2"/>
          <a:srcRect b="27398"/>
          <a:stretch>
            <a:fillRect/>
          </a:stretch>
        </p:blipFill>
        <p:spPr>
          <a:xfrm>
            <a:off x="1280102" y="2188589"/>
            <a:ext cx="3372210" cy="3167180"/>
          </a:xfrm>
          <a:prstGeom prst="rect">
            <a:avLst/>
          </a:prstGeom>
        </p:spPr>
      </p:pic>
      <p:pic>
        <p:nvPicPr>
          <p:cNvPr id="3" name="图片 2" descr="upload_post_object_v2_813304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97" y="2188611"/>
            <a:ext cx="5627450" cy="315912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157072" y="2898577"/>
            <a:ext cx="1026647" cy="132207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天</a:t>
            </a:r>
            <a:endParaRPr lang="zh-CN" altLang="en-US" sz="4000" b="1">
              <a:solidFill>
                <a:srgbClr val="C00000"/>
              </a:solidFill>
            </a:endParaRPr>
          </a:p>
          <a:p>
            <a:r>
              <a:rPr lang="zh-CN" altLang="en-US" sz="4000" b="1">
                <a:solidFill>
                  <a:srgbClr val="C00000"/>
                </a:solidFill>
              </a:rPr>
              <a:t>时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57134" y="2898566"/>
            <a:ext cx="926834" cy="132207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地</a:t>
            </a:r>
            <a:endParaRPr lang="zh-CN" altLang="en-US" sz="4000" b="1">
              <a:solidFill>
                <a:srgbClr val="C00000"/>
              </a:solidFill>
            </a:endParaRPr>
          </a:p>
          <a:p>
            <a:r>
              <a:rPr lang="zh-CN" altLang="en-US" sz="4000" b="1">
                <a:solidFill>
                  <a:srgbClr val="C00000"/>
                </a:solidFill>
              </a:rPr>
              <a:t>时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pic>
        <p:nvPicPr>
          <p:cNvPr id="10" name="图片 9" descr="upload_post_object_v2_6057092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71" y="2017472"/>
            <a:ext cx="3372107" cy="3623556"/>
          </a:xfrm>
          <a:prstGeom prst="rect">
            <a:avLst/>
          </a:prstGeom>
        </p:spPr>
      </p:pic>
      <p:pic>
        <p:nvPicPr>
          <p:cNvPr id="11" name="图片 10" descr="upload_post_object_v2_8794347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997" y="2188611"/>
            <a:ext cx="5627450" cy="3159122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57134" y="2898566"/>
            <a:ext cx="698690" cy="132207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人</a:t>
            </a:r>
            <a:endParaRPr lang="zh-CN" altLang="en-US" sz="4000" b="1">
              <a:solidFill>
                <a:srgbClr val="C00000"/>
              </a:solidFill>
            </a:endParaRPr>
          </a:p>
          <a:p>
            <a:r>
              <a:rPr lang="zh-CN" altLang="en-US" sz="4000" b="1">
                <a:solidFill>
                  <a:srgbClr val="C00000"/>
                </a:solidFill>
              </a:rPr>
              <a:t>时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pic>
        <p:nvPicPr>
          <p:cNvPr id="14" name="图片 13" descr="upload_post_object_v2_8136887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71" y="2017503"/>
            <a:ext cx="3372107" cy="3917508"/>
          </a:xfrm>
          <a:prstGeom prst="rect">
            <a:avLst/>
          </a:prstGeom>
        </p:spPr>
      </p:pic>
      <p:pic>
        <p:nvPicPr>
          <p:cNvPr id="15" name="图片 14" descr="upload_post_object_v2_2565084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997" y="2188611"/>
            <a:ext cx="5627450" cy="315912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64976" y="2282639"/>
            <a:ext cx="541841" cy="193802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经络时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pic>
        <p:nvPicPr>
          <p:cNvPr id="17" name="图片 16" descr="upload_post_object_v2_5587695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781" y="2122877"/>
            <a:ext cx="3699366" cy="3706765"/>
          </a:xfrm>
          <a:prstGeom prst="rect">
            <a:avLst/>
          </a:prstGeom>
        </p:spPr>
      </p:pic>
      <p:pic>
        <p:nvPicPr>
          <p:cNvPr id="18" name="图片 17" descr="upload_post_object_v2_6152089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2997" y="2196694"/>
            <a:ext cx="5627450" cy="3159122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157134" y="2282578"/>
            <a:ext cx="527645" cy="19380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rgbClr val="C00000"/>
                </a:solidFill>
              </a:rPr>
              <a:t>穴</a:t>
            </a:r>
            <a:endParaRPr lang="zh-CN" altLang="en-US" sz="4000" b="1">
              <a:solidFill>
                <a:srgbClr val="C00000"/>
              </a:solidFill>
            </a:endParaRPr>
          </a:p>
          <a:p>
            <a:r>
              <a:rPr lang="zh-CN" altLang="en-US" sz="4000" b="1">
                <a:solidFill>
                  <a:srgbClr val="C00000"/>
                </a:solidFill>
              </a:rPr>
              <a:t>位</a:t>
            </a:r>
            <a:endParaRPr lang="zh-CN" altLang="en-US" sz="4000" b="1">
              <a:solidFill>
                <a:srgbClr val="C00000"/>
              </a:solidFill>
            </a:endParaRPr>
          </a:p>
          <a:p>
            <a:r>
              <a:rPr lang="zh-CN" altLang="en-US" sz="4000" b="1">
                <a:solidFill>
                  <a:srgbClr val="C00000"/>
                </a:solidFill>
              </a:rPr>
              <a:t>时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pic>
        <p:nvPicPr>
          <p:cNvPr id="20" name="图片 19" descr="upload_post_object_v2_4416940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5235" y="2017503"/>
            <a:ext cx="3327896" cy="4302648"/>
          </a:xfrm>
          <a:prstGeom prst="rect">
            <a:avLst/>
          </a:prstGeom>
        </p:spPr>
      </p:pic>
      <p:pic>
        <p:nvPicPr>
          <p:cNvPr id="22" name="图片 21" descr="upload_post_object_v2_8054700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2997" y="2188611"/>
            <a:ext cx="5627370" cy="3159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6" grpId="1"/>
      <p:bldP spid="9" grpId="0"/>
      <p:bldP spid="9" grpId="1"/>
      <p:bldP spid="13" grpId="0"/>
      <p:bldP spid="13" grpId="1"/>
      <p:bldP spid="16" grpId="0"/>
      <p:bldP spid="16" grpId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815" y="1081957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12819" y="1869905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闭环精进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91" y="3392915"/>
            <a:ext cx="33610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三栏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OKR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2495">
              <a:defRPr/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2495">
              <a:defRPr/>
            </a:pP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upload_post_object_v2_2668283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13086"/>
            <a:ext cx="5095837" cy="7671137"/>
          </a:xfrm>
          <a:prstGeom prst="rect">
            <a:avLst/>
          </a:prstGeom>
        </p:spPr>
      </p:pic>
      <p:sp>
        <p:nvSpPr>
          <p:cNvPr id="4" name="Rectangle: Rounded Corners 4"/>
          <p:cNvSpPr/>
          <p:nvPr/>
        </p:nvSpPr>
        <p:spPr>
          <a:xfrm>
            <a:off x="8450691" y="1340769"/>
            <a:ext cx="2156375" cy="14075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b="1" u="none">
                <a:solidFill>
                  <a:srgbClr val="FFFFFF"/>
                </a:solidFill>
                <a:ea typeface="Segoe UI" panose="020B0502040204020203" charset="0"/>
              </a:rPr>
              <a:t>选择本地文件暂存</a:t>
            </a:r>
            <a:endParaRPr lang="zh-CN" altLang="en-US" b="1" u="none">
              <a:solidFill>
                <a:srgbClr val="FFFFFF"/>
              </a:solidFill>
              <a:ea typeface="Segoe UI" panose="020B0502040204020203" charset="0"/>
            </a:endParaRPr>
          </a:p>
          <a:p>
            <a:pPr algn="ctr"/>
            <a:r>
              <a:rPr lang="zh-CN" altLang="en-US" b="1">
                <a:solidFill>
                  <a:srgbClr val="FFFFFF"/>
                </a:solidFill>
                <a:ea typeface="Segoe UI" panose="020B0502040204020203" charset="0"/>
              </a:rPr>
              <a:t>生成本地快照</a:t>
            </a:r>
            <a:endParaRPr lang="zh-CN" altLang="en-US" b="1" u="none">
              <a:solidFill>
                <a:srgbClr val="FFFFFF"/>
              </a:solidFill>
              <a:ea typeface="Segoe UI" panose="020B0502040204020203" charset="0"/>
            </a:endParaRPr>
          </a:p>
        </p:txBody>
      </p:sp>
      <p:sp>
        <p:nvSpPr>
          <p:cNvPr id="5" name="Rectangle: Rounded Corners 5"/>
          <p:cNvSpPr/>
          <p:nvPr/>
        </p:nvSpPr>
        <p:spPr>
          <a:xfrm>
            <a:off x="8616179" y="3537456"/>
            <a:ext cx="2156375" cy="1407549"/>
          </a:xfrm>
          <a:prstGeom prst="roundRect">
            <a:avLst/>
          </a:prstGeom>
          <a:solidFill>
            <a:srgbClr val="9493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拉取</a:t>
            </a:r>
            <a:endParaRPr lang="zh-CN" altLang="en-US" sz="2135" b="1"/>
          </a:p>
          <a:p>
            <a:pPr algn="ctr"/>
            <a:r>
              <a:rPr lang="zh-CN" altLang="en-US" sz="2135" b="1"/>
              <a:t>远程仓库代码</a:t>
            </a:r>
            <a:endParaRPr lang="zh-CN" altLang="en-US" sz="2135" b="1"/>
          </a:p>
          <a:p>
            <a:pPr algn="ctr"/>
            <a:endParaRPr lang="zh-CN" altLang="en-US" sz="2135" b="1"/>
          </a:p>
        </p:txBody>
      </p:sp>
      <p:sp>
        <p:nvSpPr>
          <p:cNvPr id="7" name="Rectangle: Rounded Corners 7"/>
          <p:cNvSpPr/>
          <p:nvPr/>
        </p:nvSpPr>
        <p:spPr>
          <a:xfrm>
            <a:off x="1938685" y="2515154"/>
            <a:ext cx="2156375" cy="14086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sz="1400" b="1">
                <a:solidFill>
                  <a:schemeClr val="lt1"/>
                </a:solidFill>
              </a:rPr>
              <a:t>将本地快照</a:t>
            </a:r>
            <a:endParaRPr lang="zh-CN" altLang="en-US" sz="1400" b="1">
              <a:solidFill>
                <a:schemeClr val="lt1"/>
              </a:solidFill>
            </a:endParaRPr>
          </a:p>
          <a:p>
            <a:pPr algn="ctr"/>
            <a:r>
              <a:rPr lang="zh-CN" altLang="en-US" sz="1400" b="1">
                <a:solidFill>
                  <a:schemeClr val="lt1"/>
                </a:solidFill>
              </a:rPr>
              <a:t>推送到 </a:t>
            </a:r>
            <a:r>
              <a:rPr lang="en-US" altLang="zh-CN" sz="1400" b="1">
                <a:solidFill>
                  <a:schemeClr val="lt1"/>
                </a:solidFill>
              </a:rPr>
              <a:t>GitHub</a:t>
            </a:r>
            <a:endParaRPr lang="en-US" altLang="zh-CN" sz="1400" b="1">
              <a:solidFill>
                <a:schemeClr val="lt1"/>
              </a:solidFill>
            </a:endParaRPr>
          </a:p>
          <a:p>
            <a:pPr algn="ctr"/>
            <a:r>
              <a:rPr lang="zh-CN" altLang="en-US" sz="1400" b="1">
                <a:solidFill>
                  <a:schemeClr val="lt1"/>
                </a:solidFill>
              </a:rPr>
              <a:t>存储为备份或分享代码</a:t>
            </a:r>
            <a:endParaRPr sz="1400" b="1"/>
          </a:p>
        </p:txBody>
      </p:sp>
      <p:sp>
        <p:nvSpPr>
          <p:cNvPr id="10" name="Freeform: Shape 10"/>
          <p:cNvSpPr/>
          <p:nvPr/>
        </p:nvSpPr>
        <p:spPr bwMode="auto">
          <a:xfrm>
            <a:off x="6236543" y="1591329"/>
            <a:ext cx="2166741" cy="362627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Freeform: Shape 14"/>
          <p:cNvSpPr/>
          <p:nvPr/>
        </p:nvSpPr>
        <p:spPr bwMode="auto">
          <a:xfrm>
            <a:off x="4095057" y="3263743"/>
            <a:ext cx="811851" cy="838915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Freeform: Shape 15"/>
          <p:cNvSpPr/>
          <p:nvPr/>
        </p:nvSpPr>
        <p:spPr bwMode="auto">
          <a:xfrm>
            <a:off x="7254061" y="3276371"/>
            <a:ext cx="1362107" cy="1160047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TextBox 16"/>
          <p:cNvSpPr txBox="1"/>
          <p:nvPr/>
        </p:nvSpPr>
        <p:spPr>
          <a:xfrm>
            <a:off x="4582525" y="4866920"/>
            <a:ext cx="2984391" cy="122902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/>
              <a:t>可视化</a:t>
            </a:r>
            <a:r>
              <a:rPr lang="en-US" altLang="zh-CN" sz="2400" b="1"/>
              <a:t>git</a:t>
            </a:r>
            <a:r>
              <a:rPr lang="zh-CN" altLang="en-US" sz="2400" b="1"/>
              <a:t>软件</a:t>
            </a:r>
            <a:endParaRPr lang="zh-CN" altLang="en-US" sz="2400" b="1"/>
          </a:p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tx1"/>
                </a:solidFill>
              </a:rPr>
              <a:t>SourceTree</a:t>
            </a:r>
            <a:endParaRPr lang="zh-CN" altLang="en-US" sz="2400" b="1"/>
          </a:p>
        </p:txBody>
      </p:sp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17" name="图片 16" descr="upload_post_object_v2_7125172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58" y="1737699"/>
            <a:ext cx="2852233" cy="2852233"/>
          </a:xfrm>
          <a:prstGeom prst="rect">
            <a:avLst/>
          </a:prstGeom>
        </p:spPr>
      </p:pic>
      <p:pic>
        <p:nvPicPr>
          <p:cNvPr id="18" name="图片 17" descr="upload_post_object_v2_7362674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199" y="306261"/>
            <a:ext cx="1047265" cy="1034493"/>
          </a:xfrm>
          <a:prstGeom prst="rect">
            <a:avLst/>
          </a:prstGeom>
        </p:spPr>
      </p:pic>
      <p:pic>
        <p:nvPicPr>
          <p:cNvPr id="19" name="图片 18" descr="upload_post_object_v2_3597278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718" y="4945005"/>
            <a:ext cx="1047265" cy="1034493"/>
          </a:xfrm>
          <a:prstGeom prst="rect">
            <a:avLst/>
          </a:prstGeom>
        </p:spPr>
      </p:pic>
      <p:pic>
        <p:nvPicPr>
          <p:cNvPr id="20" name="图片 19" descr="upload_post_object_v2_1470720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31" y="1479967"/>
            <a:ext cx="1047900" cy="1035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7" grpId="0" bldLvl="0" animBg="1"/>
      <p:bldP spid="10" grpId="0" bldLvl="0" animBg="1"/>
      <p:bldP spid="14" grpId="0" bldLvl="0" animBg="1"/>
      <p:bldP spid="15" grpId="0" bldLvl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01975" y="3729540"/>
            <a:ext cx="3859526" cy="2501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克隆  拉取  推送 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提交  合并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01555" y="1347994"/>
            <a:ext cx="2406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解决冲突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4018" y="4200596"/>
            <a:ext cx="246052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小组提出问题 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及时解决</a:t>
            </a:r>
            <a:endParaRPr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0273" y="3185866"/>
            <a:ext cx="20097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issue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5" name="图片 4" descr="upload_post_object_v2_7405003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735" y="3374276"/>
            <a:ext cx="3584577" cy="2330915"/>
          </a:xfrm>
          <a:prstGeom prst="rect">
            <a:avLst/>
          </a:prstGeom>
        </p:spPr>
      </p:pic>
      <p:pic>
        <p:nvPicPr>
          <p:cNvPr id="6" name="图片 5" descr="upload_post_object_v2_674754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43" y="512378"/>
            <a:ext cx="3247340" cy="2538108"/>
          </a:xfrm>
          <a:prstGeom prst="rect">
            <a:avLst/>
          </a:prstGeom>
        </p:spPr>
      </p:pic>
      <p:pic>
        <p:nvPicPr>
          <p:cNvPr id="14" name="图片 13" descr="upload_post_object_v2_8615654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3" y="158676"/>
            <a:ext cx="3268065" cy="3686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4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菱形 7"/>
          <p:cNvSpPr/>
          <p:nvPr/>
        </p:nvSpPr>
        <p:spPr>
          <a:xfrm>
            <a:off x="951260" y="5311127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340353" y="5311127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5731173" y="5311182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7991900" y="5311127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94291" y="4573592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组员介绍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17076" y="457356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规划表介绍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799" y="4357992"/>
            <a:ext cx="2322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视图成果与设计提升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15696" y="457356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闭环精进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4" name="菱形 3"/>
          <p:cNvSpPr/>
          <p:nvPr/>
        </p:nvSpPr>
        <p:spPr>
          <a:xfrm>
            <a:off x="10251034" y="5311127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5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364950" y="457356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认知心得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  <p:bldP spid="4" grpId="0" bldLvl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1718" y="4402449"/>
            <a:ext cx="414383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对课设中认识、找到的问题，进行组内讨论；并通过组内头脑风暴或对</a:t>
            </a:r>
            <a:r>
              <a:rPr lang="en-US" altLang="zh-CN" sz="14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进行部分函数学习，进而解决相关问题；最后，将解决问题过程进行总结反馈，从而得到相关收获和成果。</a:t>
            </a:r>
            <a:endParaRPr sz="1400" dirty="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9470" y="3966901"/>
            <a:ext cx="3441700" cy="4315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b="1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8XML</a:t>
            </a:r>
            <a:r>
              <a:rPr lang="zh-CN" altLang="en-US" sz="1600" b="1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记录解决过程</a:t>
            </a:r>
            <a:endParaRPr lang="zh-CN" altLang="en-US" sz="1600" b="1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3081" y="1262319"/>
            <a:ext cx="2935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代码三栏定制</a:t>
            </a:r>
            <a:endParaRPr sz="1600" b="1" dirty="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0356" y="536933"/>
            <a:ext cx="2406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三栏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OKR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5" name="饼形 4"/>
          <p:cNvSpPr/>
          <p:nvPr userDrawn="1"/>
        </p:nvSpPr>
        <p:spPr>
          <a:xfrm>
            <a:off x="4713516" y="1366868"/>
            <a:ext cx="3362206" cy="3035589"/>
          </a:xfrm>
          <a:prstGeom prst="pi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543017" y="1693818"/>
            <a:ext cx="3407125" cy="1111838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808080"/>
                </a:solidFill>
              </a:rPr>
              <a:t>“认知””主体““总结”</a:t>
            </a:r>
            <a:endParaRPr lang="zh-CN" altLang="en-US" sz="140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808080"/>
                </a:solidFill>
              </a:rPr>
              <a:t>认知：在解决需求前认识问题、找到问题</a:t>
            </a:r>
            <a:endParaRPr lang="zh-CN" altLang="en-US" sz="140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808080"/>
                </a:solidFill>
              </a:rPr>
              <a:t>主体：在解决需求时解决问题、完善</a:t>
            </a:r>
            <a:r>
              <a:rPr lang="zh-CN" altLang="en-US" sz="1400">
                <a:solidFill>
                  <a:srgbClr val="808080"/>
                </a:solidFill>
              </a:rPr>
              <a:t>结果</a:t>
            </a:r>
            <a:endParaRPr lang="zh-CN" altLang="en-US" sz="140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808080"/>
                </a:solidFill>
              </a:rPr>
              <a:t>总结：在解决需求后总结问题、得到结果</a:t>
            </a:r>
            <a:endParaRPr lang="zh-CN" altLang="en-US" sz="1400">
              <a:solidFill>
                <a:srgbClr val="808080"/>
              </a:solidFill>
            </a:endParaRPr>
          </a:p>
        </p:txBody>
      </p:sp>
      <p:cxnSp>
        <p:nvCxnSpPr>
          <p:cNvPr id="17" name="肘形连接符 16"/>
          <p:cNvCxnSpPr>
            <a:stCxn id="5" idx="1"/>
            <a:endCxn id="13" idx="3"/>
          </p:cNvCxnSpPr>
          <p:nvPr userDrawn="1"/>
        </p:nvCxnSpPr>
        <p:spPr>
          <a:xfrm rot="5400000">
            <a:off x="5517833" y="3940493"/>
            <a:ext cx="415290" cy="1339215"/>
          </a:xfrm>
          <a:prstGeom prst="bentConnector2">
            <a:avLst/>
          </a:prstGeom>
          <a:ln w="6350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7879629" y="3797417"/>
            <a:ext cx="3098800" cy="33718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808080"/>
                </a:solidFill>
              </a:rPr>
              <a:t>                              需求定制</a:t>
            </a:r>
            <a:endParaRPr lang="zh-CN" altLang="en-US" sz="1600" b="1">
              <a:solidFill>
                <a:srgbClr val="808080"/>
              </a:solidFill>
            </a:endParaRPr>
          </a:p>
        </p:txBody>
      </p:sp>
      <p:cxnSp>
        <p:nvCxnSpPr>
          <p:cNvPr id="22" name="肘形连接符 21"/>
          <p:cNvCxnSpPr/>
          <p:nvPr userDrawn="1"/>
        </p:nvCxnSpPr>
        <p:spPr>
          <a:xfrm flipH="1" flipV="1">
            <a:off x="9478751" y="1496479"/>
            <a:ext cx="1499742" cy="2474456"/>
          </a:xfrm>
          <a:prstGeom prst="bentConnector3">
            <a:avLst>
              <a:gd name="adj1" fmla="val -15877"/>
            </a:avLst>
          </a:prstGeom>
          <a:ln w="6350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upload_post_object_v2_1544178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7" y="1693782"/>
            <a:ext cx="4185019" cy="1933330"/>
          </a:xfrm>
          <a:prstGeom prst="rect">
            <a:avLst/>
          </a:prstGeom>
        </p:spPr>
      </p:pic>
      <p:pic>
        <p:nvPicPr>
          <p:cNvPr id="24" name="图片 23" descr="upload_post_object_v2_831195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32" y="4136481"/>
            <a:ext cx="3119057" cy="1935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853" y="1116378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43327" y="1980776"/>
            <a:ext cx="4138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认知心得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4183" y="3666664"/>
            <a:ext cx="3605988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2495">
              <a:defRPr/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授课与课设关联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5"/>
          <p:cNvSpPr/>
          <p:nvPr/>
        </p:nvSpPr>
        <p:spPr bwMode="auto">
          <a:xfrm>
            <a:off x="7261225" y="3572510"/>
            <a:ext cx="1056640" cy="708025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4" name="Rectangle: Rounded Corners 4"/>
          <p:cNvSpPr/>
          <p:nvPr/>
        </p:nvSpPr>
        <p:spPr>
          <a:xfrm>
            <a:off x="8125460" y="767715"/>
            <a:ext cx="3830320" cy="132270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sz="2400" b="1"/>
              <a:t>系统中间件：</a:t>
            </a:r>
            <a:endParaRPr lang="zh-CN" altLang="en-US" sz="2400" b="1"/>
          </a:p>
          <a:p>
            <a:pPr algn="ctr"/>
            <a:r>
              <a:rPr lang="zh-CN" altLang="en-US" sz="2400" b="1"/>
              <a:t>嵌入式系统与数据库</a:t>
            </a:r>
            <a:endParaRPr lang="zh-CN" altLang="en-US" sz="2400" b="1"/>
          </a:p>
        </p:txBody>
      </p:sp>
      <p:sp>
        <p:nvSpPr>
          <p:cNvPr id="5" name="Rectangle: Rounded Corners 5"/>
          <p:cNvSpPr/>
          <p:nvPr/>
        </p:nvSpPr>
        <p:spPr>
          <a:xfrm>
            <a:off x="514350" y="2439035"/>
            <a:ext cx="3585210" cy="13252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sz="2400" b="1"/>
              <a:t>嵌入式系统与对象</a:t>
            </a:r>
            <a:endParaRPr lang="zh-CN" altLang="en-US" sz="2400" b="1"/>
          </a:p>
          <a:p>
            <a:pPr algn="ctr"/>
            <a:r>
              <a:rPr lang="zh-CN" altLang="en-US" sz="2400" b="1"/>
              <a:t>综合目标性能优化：</a:t>
            </a:r>
            <a:endParaRPr lang="zh-CN" altLang="en-US" sz="2400" b="1"/>
          </a:p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可靠性与性能分析</a:t>
            </a:r>
            <a:endParaRPr lang="zh-CN" altLang="en-US" sz="2400" b="1"/>
          </a:p>
        </p:txBody>
      </p:sp>
      <p:sp>
        <p:nvSpPr>
          <p:cNvPr id="6" name="Rectangle: Rounded Corners 6"/>
          <p:cNvSpPr/>
          <p:nvPr/>
        </p:nvSpPr>
        <p:spPr>
          <a:xfrm>
            <a:off x="8073390" y="2283460"/>
            <a:ext cx="3843020" cy="12928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altLang="zh-CN" sz="2400" b="1"/>
              <a:t>Android</a:t>
            </a:r>
            <a:r>
              <a:rPr lang="zh-CN" altLang="en-US" sz="2400" b="1"/>
              <a:t>开发、</a:t>
            </a:r>
            <a:endParaRPr lang="zh-CN" altLang="en-US" sz="2400" b="1"/>
          </a:p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应用系统设计与测试</a:t>
            </a:r>
            <a:endParaRPr lang="zh-CN" altLang="en-US" sz="2400" b="1"/>
          </a:p>
        </p:txBody>
      </p:sp>
      <p:sp>
        <p:nvSpPr>
          <p:cNvPr id="7" name="Rectangle: Rounded Corners 7"/>
          <p:cNvSpPr/>
          <p:nvPr/>
        </p:nvSpPr>
        <p:spPr>
          <a:xfrm>
            <a:off x="7828518" y="3865444"/>
            <a:ext cx="4332154" cy="13287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lnSpcReduction="10000"/>
          </a:bodyPr>
          <a:lstStyle/>
          <a:p>
            <a:pPr algn="just"/>
            <a:r>
              <a:rPr lang="zh-CN" altLang="en-US" sz="2135" b="1"/>
              <a:t>对</a:t>
            </a:r>
            <a:r>
              <a:rPr lang="zh-CN" altLang="en-US" sz="2400" b="1"/>
              <a:t>象嵌入分析、系统五层结构、</a:t>
            </a:r>
            <a:endParaRPr lang="zh-CN" altLang="en-US" sz="2400" b="1"/>
          </a:p>
          <a:p>
            <a:pPr algn="just"/>
            <a:r>
              <a:rPr lang="zh-CN" altLang="en-US" sz="2400" b="1"/>
              <a:t>系统模型、嵌入法则与目标、</a:t>
            </a:r>
            <a:endParaRPr lang="zh-CN" altLang="en-US" sz="2400" b="1"/>
          </a:p>
          <a:p>
            <a:pPr algn="ctr"/>
            <a:r>
              <a:rPr lang="zh-CN" altLang="en-US" sz="2400" b="1"/>
              <a:t>系统项目管理模型</a:t>
            </a:r>
            <a:endParaRPr lang="zh-CN" altLang="en-US" sz="2400" b="1"/>
          </a:p>
        </p:txBody>
      </p:sp>
      <p:sp>
        <p:nvSpPr>
          <p:cNvPr id="8" name="Rectangle: Rounded Corners 8"/>
          <p:cNvSpPr/>
          <p:nvPr/>
        </p:nvSpPr>
        <p:spPr>
          <a:xfrm>
            <a:off x="186231" y="767601"/>
            <a:ext cx="3364018" cy="132875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CN" altLang="en-US" sz="2400" b="1"/>
              <a:t>计算载体+普适专用计算</a:t>
            </a:r>
            <a:endParaRPr lang="zh-CN" altLang="en-US" sz="2400" b="1"/>
          </a:p>
          <a:p>
            <a:pPr algn="ctr"/>
            <a:r>
              <a:rPr lang="zh-CN" altLang="en-US" sz="2400" b="1"/>
              <a:t>+组织物联系统</a:t>
            </a:r>
            <a:endParaRPr lang="zh-CN" altLang="en-US" sz="2400" b="1"/>
          </a:p>
        </p:txBody>
      </p:sp>
      <p:sp>
        <p:nvSpPr>
          <p:cNvPr id="9" name="Rectangle: Rounded Corners 9"/>
          <p:cNvSpPr/>
          <p:nvPr/>
        </p:nvSpPr>
        <p:spPr>
          <a:xfrm>
            <a:off x="415925" y="4037965"/>
            <a:ext cx="3350895" cy="10255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400" b="1"/>
              <a:t>ARM</a:t>
            </a:r>
            <a:r>
              <a:rPr lang="zh-CN" altLang="en-US" sz="2400" b="1"/>
              <a:t>体系结构、</a:t>
            </a:r>
            <a:endParaRPr lang="zh-CN" altLang="en-US" sz="2400" b="1"/>
          </a:p>
          <a:p>
            <a:pPr algn="ctr"/>
            <a:r>
              <a:rPr lang="zh-CN" altLang="en-US" sz="2400" b="1"/>
              <a:t>启动：引导+驱动</a:t>
            </a:r>
            <a:endParaRPr lang="zh-CN" altLang="en-US" sz="2135" b="1"/>
          </a:p>
        </p:txBody>
      </p:sp>
      <p:sp>
        <p:nvSpPr>
          <p:cNvPr id="10" name="Freeform: Shape 10"/>
          <p:cNvSpPr/>
          <p:nvPr/>
        </p:nvSpPr>
        <p:spPr bwMode="auto">
          <a:xfrm>
            <a:off x="6289426" y="1574220"/>
            <a:ext cx="1836556" cy="305655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1" name="Freeform: Shape 11"/>
          <p:cNvSpPr/>
          <p:nvPr/>
        </p:nvSpPr>
        <p:spPr bwMode="auto">
          <a:xfrm>
            <a:off x="3766711" y="4295697"/>
            <a:ext cx="2166741" cy="362627"/>
          </a:xfrm>
          <a:custGeom>
            <a:avLst/>
            <a:gdLst>
              <a:gd name="T0" fmla="*/ 564 w 902"/>
              <a:gd name="T1" fmla="*/ 3 h 151"/>
              <a:gd name="T2" fmla="*/ 560 w 902"/>
              <a:gd name="T3" fmla="*/ 0 h 151"/>
              <a:gd name="T4" fmla="*/ 422 w 902"/>
              <a:gd name="T5" fmla="*/ 138 h 151"/>
              <a:gd name="T6" fmla="*/ 0 w 902"/>
              <a:gd name="T7" fmla="*/ 138 h 151"/>
              <a:gd name="T8" fmla="*/ 0 w 902"/>
              <a:gd name="T9" fmla="*/ 148 h 151"/>
              <a:gd name="T10" fmla="*/ 427 w 902"/>
              <a:gd name="T11" fmla="*/ 148 h 151"/>
              <a:gd name="T12" fmla="*/ 427 w 902"/>
              <a:gd name="T13" fmla="*/ 146 h 151"/>
              <a:gd name="T14" fmla="*/ 428 w 902"/>
              <a:gd name="T15" fmla="*/ 146 h 151"/>
              <a:gd name="T16" fmla="*/ 562 w 902"/>
              <a:gd name="T17" fmla="*/ 12 h 151"/>
              <a:gd name="T18" fmla="*/ 902 w 902"/>
              <a:gd name="T19" fmla="*/ 151 h 151"/>
              <a:gd name="T20" fmla="*/ 902 w 902"/>
              <a:gd name="T21" fmla="*/ 144 h 151"/>
              <a:gd name="T22" fmla="*/ 564 w 902"/>
              <a:gd name="T23" fmla="*/ 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151">
                <a:moveTo>
                  <a:pt x="564" y="3"/>
                </a:moveTo>
                <a:cubicBezTo>
                  <a:pt x="560" y="0"/>
                  <a:pt x="560" y="0"/>
                  <a:pt x="560" y="0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8"/>
                  <a:pt x="0" y="148"/>
                  <a:pt x="0" y="148"/>
                </a:cubicBezTo>
                <a:cubicBezTo>
                  <a:pt x="427" y="148"/>
                  <a:pt x="427" y="148"/>
                  <a:pt x="427" y="148"/>
                </a:cubicBezTo>
                <a:cubicBezTo>
                  <a:pt x="427" y="146"/>
                  <a:pt x="427" y="146"/>
                  <a:pt x="427" y="146"/>
                </a:cubicBezTo>
                <a:cubicBezTo>
                  <a:pt x="428" y="146"/>
                  <a:pt x="428" y="146"/>
                  <a:pt x="428" y="146"/>
                </a:cubicBezTo>
                <a:cubicBezTo>
                  <a:pt x="562" y="12"/>
                  <a:pt x="562" y="12"/>
                  <a:pt x="562" y="12"/>
                </a:cubicBezTo>
                <a:cubicBezTo>
                  <a:pt x="660" y="91"/>
                  <a:pt x="777" y="139"/>
                  <a:pt x="902" y="151"/>
                </a:cubicBezTo>
                <a:cubicBezTo>
                  <a:pt x="902" y="144"/>
                  <a:pt x="902" y="144"/>
                  <a:pt x="902" y="144"/>
                </a:cubicBezTo>
                <a:cubicBezTo>
                  <a:pt x="775" y="131"/>
                  <a:pt x="658" y="80"/>
                  <a:pt x="564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Freeform: Shape 12"/>
          <p:cNvSpPr/>
          <p:nvPr/>
        </p:nvSpPr>
        <p:spPr bwMode="auto">
          <a:xfrm>
            <a:off x="7261277" y="2146996"/>
            <a:ext cx="811851" cy="838915"/>
          </a:xfrm>
          <a:custGeom>
            <a:avLst/>
            <a:gdLst>
              <a:gd name="T0" fmla="*/ 338 w 338"/>
              <a:gd name="T1" fmla="*/ 349 h 349"/>
              <a:gd name="T2" fmla="*/ 338 w 338"/>
              <a:gd name="T3" fmla="*/ 339 h 349"/>
              <a:gd name="T4" fmla="*/ 148 w 338"/>
              <a:gd name="T5" fmla="*/ 339 h 349"/>
              <a:gd name="T6" fmla="*/ 6 w 338"/>
              <a:gd name="T7" fmla="*/ 0 h 349"/>
              <a:gd name="T8" fmla="*/ 0 w 338"/>
              <a:gd name="T9" fmla="*/ 5 h 349"/>
              <a:gd name="T10" fmla="*/ 141 w 338"/>
              <a:gd name="T11" fmla="*/ 344 h 349"/>
              <a:gd name="T12" fmla="*/ 141 w 338"/>
              <a:gd name="T13" fmla="*/ 344 h 349"/>
              <a:gd name="T14" fmla="*/ 141 w 338"/>
              <a:gd name="T15" fmla="*/ 349 h 349"/>
              <a:gd name="T16" fmla="*/ 338 w 338"/>
              <a:gd name="T1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338" y="349"/>
                </a:moveTo>
                <a:cubicBezTo>
                  <a:pt x="338" y="339"/>
                  <a:pt x="338" y="339"/>
                  <a:pt x="338" y="339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35" y="214"/>
                  <a:pt x="86" y="97"/>
                  <a:pt x="6" y="0"/>
                </a:cubicBezTo>
                <a:cubicBezTo>
                  <a:pt x="0" y="5"/>
                  <a:pt x="0" y="5"/>
                  <a:pt x="0" y="5"/>
                </a:cubicBezTo>
                <a:cubicBezTo>
                  <a:pt x="78" y="100"/>
                  <a:pt x="128" y="216"/>
                  <a:pt x="141" y="344"/>
                </a:cubicBezTo>
                <a:cubicBezTo>
                  <a:pt x="141" y="344"/>
                  <a:pt x="141" y="344"/>
                  <a:pt x="141" y="344"/>
                </a:cubicBezTo>
                <a:cubicBezTo>
                  <a:pt x="141" y="349"/>
                  <a:pt x="141" y="349"/>
                  <a:pt x="141" y="349"/>
                </a:cubicBezTo>
                <a:lnTo>
                  <a:pt x="338" y="3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3" name="Freeform: Shape 13"/>
          <p:cNvSpPr/>
          <p:nvPr/>
        </p:nvSpPr>
        <p:spPr bwMode="auto">
          <a:xfrm>
            <a:off x="3550216" y="1813237"/>
            <a:ext cx="1363911" cy="1160047"/>
          </a:xfrm>
          <a:custGeom>
            <a:avLst/>
            <a:gdLst>
              <a:gd name="T0" fmla="*/ 556 w 568"/>
              <a:gd name="T1" fmla="*/ 143 h 483"/>
              <a:gd name="T2" fmla="*/ 417 w 568"/>
              <a:gd name="T3" fmla="*/ 483 h 483"/>
              <a:gd name="T4" fmla="*/ 424 w 568"/>
              <a:gd name="T5" fmla="*/ 483 h 483"/>
              <a:gd name="T6" fmla="*/ 565 w 568"/>
              <a:gd name="T7" fmla="*/ 144 h 483"/>
              <a:gd name="T8" fmla="*/ 565 w 568"/>
              <a:gd name="T9" fmla="*/ 144 h 483"/>
              <a:gd name="T10" fmla="*/ 568 w 568"/>
              <a:gd name="T11" fmla="*/ 141 h 483"/>
              <a:gd name="T12" fmla="*/ 429 w 568"/>
              <a:gd name="T13" fmla="*/ 1 h 483"/>
              <a:gd name="T14" fmla="*/ 427 w 568"/>
              <a:gd name="T15" fmla="*/ 3 h 483"/>
              <a:gd name="T16" fmla="*/ 427 w 568"/>
              <a:gd name="T17" fmla="*/ 0 h 483"/>
              <a:gd name="T18" fmla="*/ 0 w 568"/>
              <a:gd name="T19" fmla="*/ 0 h 483"/>
              <a:gd name="T20" fmla="*/ 0 w 568"/>
              <a:gd name="T21" fmla="*/ 10 h 483"/>
              <a:gd name="T22" fmla="*/ 423 w 568"/>
              <a:gd name="T23" fmla="*/ 10 h 483"/>
              <a:gd name="T24" fmla="*/ 556 w 568"/>
              <a:gd name="T25" fmla="*/ 14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8" h="483">
                <a:moveTo>
                  <a:pt x="556" y="143"/>
                </a:moveTo>
                <a:cubicBezTo>
                  <a:pt x="477" y="240"/>
                  <a:pt x="429" y="358"/>
                  <a:pt x="417" y="483"/>
                </a:cubicBezTo>
                <a:cubicBezTo>
                  <a:pt x="424" y="483"/>
                  <a:pt x="424" y="483"/>
                  <a:pt x="424" y="483"/>
                </a:cubicBezTo>
                <a:cubicBezTo>
                  <a:pt x="437" y="355"/>
                  <a:pt x="488" y="239"/>
                  <a:pt x="565" y="144"/>
                </a:cubicBezTo>
                <a:cubicBezTo>
                  <a:pt x="565" y="144"/>
                  <a:pt x="565" y="144"/>
                  <a:pt x="565" y="144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429" y="1"/>
                  <a:pt x="429" y="1"/>
                  <a:pt x="429" y="1"/>
                </a:cubicBezTo>
                <a:cubicBezTo>
                  <a:pt x="427" y="3"/>
                  <a:pt x="427" y="3"/>
                  <a:pt x="427" y="3"/>
                </a:cubicBezTo>
                <a:cubicBezTo>
                  <a:pt x="427" y="0"/>
                  <a:pt x="427" y="0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423" y="10"/>
                  <a:pt x="423" y="10"/>
                  <a:pt x="423" y="10"/>
                </a:cubicBezTo>
                <a:lnTo>
                  <a:pt x="556" y="1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Freeform: Shape 14"/>
          <p:cNvSpPr/>
          <p:nvPr/>
        </p:nvSpPr>
        <p:spPr bwMode="auto">
          <a:xfrm>
            <a:off x="4095057" y="3263743"/>
            <a:ext cx="811851" cy="838915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TextBox 16"/>
          <p:cNvSpPr txBox="1"/>
          <p:nvPr/>
        </p:nvSpPr>
        <p:spPr>
          <a:xfrm>
            <a:off x="4582525" y="4866920"/>
            <a:ext cx="2984391" cy="122902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/>
              <a:t>授课内容</a:t>
            </a:r>
            <a:endParaRPr lang="zh-CN" altLang="en-US" sz="4800"/>
          </a:p>
        </p:txBody>
      </p:sp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17" name="图片 16" descr="upload_post_object_v2_059810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66" y="1544626"/>
            <a:ext cx="3113662" cy="3113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39664" y="5841829"/>
            <a:ext cx="7025690" cy="851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200000"/>
              </a:lnSpc>
              <a:defRPr/>
            </a:pPr>
            <a:r>
              <a:rPr lang="zh-CN" altLang="en-US" sz="2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人体健康嵌入：人人上医健康穿戴钟，子午流注穿戴表</a:t>
            </a:r>
            <a:endParaRPr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9650" y="5298073"/>
            <a:ext cx="4135645" cy="688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本组课设实验需要实现的目标</a:t>
            </a:r>
            <a:endParaRPr lang="zh-CN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0672" y="1024287"/>
            <a:ext cx="3461352" cy="1938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回滚包容、系统增强、抽象洞察、阴阳辩证统一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竞争合作思维、开源自由思维、公能思维、结构及优化思维、对称&amp;系统思维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0672" y="468163"/>
            <a:ext cx="2406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实验方法及思维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96468" y="3199535"/>
            <a:ext cx="26917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性能意识——优化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系统意识——整合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生态意识——均衡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方法意识——嵌入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工程意识——误差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37446" y="2767377"/>
            <a:ext cx="2009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实验素养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4" name="图片 3" descr="upload_post_object_v2_418470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" y="95717"/>
            <a:ext cx="4797796" cy="453057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79469" y="4098989"/>
            <a:ext cx="128021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示例表盘</a:t>
            </a:r>
            <a:endParaRPr lang="zh-CN" altLang="en-US"/>
          </a:p>
        </p:txBody>
      </p:sp>
      <p:pic>
        <p:nvPicPr>
          <p:cNvPr id="6" name="图片 5" descr="upload_post_object_v2_000908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46" y="1024287"/>
            <a:ext cx="3777522" cy="1181924"/>
          </a:xfrm>
          <a:prstGeom prst="rect">
            <a:avLst/>
          </a:prstGeom>
        </p:spPr>
      </p:pic>
      <p:pic>
        <p:nvPicPr>
          <p:cNvPr id="14" name="图片 13" descr="upload_post_object_v2_973017978"/>
          <p:cNvPicPr>
            <a:picLocks noChangeAspect="1"/>
          </p:cNvPicPr>
          <p:nvPr/>
        </p:nvPicPr>
        <p:blipFill>
          <a:blip r:embed="rId4"/>
          <a:srcRect l="2200" r="1711"/>
          <a:stretch>
            <a:fillRect/>
          </a:stretch>
        </p:blipFill>
        <p:spPr>
          <a:xfrm>
            <a:off x="7852029" y="3322713"/>
            <a:ext cx="4163840" cy="251911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1459678" y="1612945"/>
            <a:ext cx="9545699" cy="3685090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通过授课内容学习如何分析背景对象，将要研究的问题抽象化，结构化，由上至下，由表层的现象实现底层的功能，最后将底层实现的功能自下而上拓展推广到其他应用场景。</a:t>
            </a:r>
            <a:endParaRPr lang="zh-CN" altLang="en-US" sz="3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7" grpId="0"/>
      <p:bldP spid="8" grpId="0"/>
      <p:bldP spid="9" grpId="0"/>
      <p:bldP spid="10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2503" y="1357821"/>
            <a:ext cx="10686402" cy="7717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浅度课设：实现裸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点名和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点名，初步了解了嵌入式系统。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2495">
              <a:defRPr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632503" y="256279"/>
            <a:ext cx="590720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531648" y="361382"/>
            <a:ext cx="4754576" cy="70675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课设总结反省</a:t>
            </a:r>
            <a:endParaRPr lang="zh-CN" altLang="en-US" sz="40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02901" y="3439143"/>
            <a:ext cx="3011231" cy="1022954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设计个性化五时表盘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7343802" y="2620636"/>
            <a:ext cx="3342611" cy="1253479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双构（最简、正常状态切换）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333145" y="2953600"/>
            <a:ext cx="2334064" cy="1094993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小组信息本组化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868837" y="4807885"/>
            <a:ext cx="2334064" cy="979731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软看门狗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5600458" y="5153672"/>
            <a:ext cx="1988209" cy="979731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（纸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32503" y="1552981"/>
            <a:ext cx="1" cy="446642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632503" y="2173986"/>
            <a:ext cx="10560921" cy="44664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深度课设：表盘小组点名→深度课设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32503" y="2173994"/>
            <a:ext cx="1" cy="446642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/>
        </p:nvSpPr>
        <p:spPr>
          <a:xfrm>
            <a:off x="8378494" y="4462097"/>
            <a:ext cx="1988209" cy="979731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13" grpId="0"/>
      <p:bldP spid="6" grpId="0" animBg="1"/>
      <p:bldP spid="4" grpId="0" animBg="1"/>
      <p:bldP spid="5" grpId="0" animBg="1"/>
      <p:bldP spid="9" grpId="0" animBg="1"/>
      <p:bldP spid="10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632503" y="241871"/>
            <a:ext cx="4985101" cy="82994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小组合作</a:t>
            </a:r>
            <a:endParaRPr lang="zh-CN" altLang="en-US" sz="48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upload_post_object_v2_859565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473" y="693592"/>
            <a:ext cx="6594935" cy="3861177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207473" y="1999623"/>
            <a:ext cx="2924785" cy="1700121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sz="2800" b="0" u="none">
                <a:solidFill>
                  <a:srgbClr val="000000"/>
                </a:solidFill>
                <a:ea typeface="宋体" panose="02010600030101010101" pitchFamily="2" charset="-122"/>
              </a:rPr>
              <a:t>和谐友好的合作氛围</a:t>
            </a:r>
            <a:endParaRPr lang="zh-CN" altLang="en-US" sz="2800" b="0" u="none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483906" y="5054078"/>
            <a:ext cx="7059825" cy="58356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rgbClr val="767171"/>
                </a:solidFill>
              </a:rPr>
              <a:t>齐心协力→互帮互助→取长补短</a:t>
            </a:r>
            <a:endParaRPr lang="zh-CN" altLang="en-US" sz="3600">
              <a:solidFill>
                <a:srgbClr val="76717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389630" y="1314450"/>
            <a:ext cx="3220720" cy="822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合作学习安卓编程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2495">
              <a:defRPr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pic>
        <p:nvPicPr>
          <p:cNvPr id="4" name="图片 3" descr="upload_post_object_v2_8075246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328" y="3435973"/>
            <a:ext cx="2593405" cy="2382253"/>
          </a:xfrm>
          <a:prstGeom prst="rect">
            <a:avLst/>
          </a:prstGeom>
        </p:spPr>
      </p:pic>
      <p:sp>
        <p:nvSpPr>
          <p:cNvPr id="2" name="加号 1"/>
          <p:cNvSpPr/>
          <p:nvPr userDrawn="1"/>
        </p:nvSpPr>
        <p:spPr>
          <a:xfrm>
            <a:off x="4697145" y="2231011"/>
            <a:ext cx="605128" cy="576312"/>
          </a:xfrm>
          <a:prstGeom prst="mathPlus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加号 2"/>
          <p:cNvSpPr/>
          <p:nvPr userDrawn="1"/>
        </p:nvSpPr>
        <p:spPr>
          <a:xfrm>
            <a:off x="4697145" y="4320561"/>
            <a:ext cx="605128" cy="576312"/>
          </a:xfrm>
          <a:prstGeom prst="mathPlus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68335" y="421390"/>
            <a:ext cx="3918923" cy="72367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对安卓编程不熟悉</a:t>
            </a:r>
            <a:endParaRPr lang="zh-CN" altLang="en-US" sz="36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0105" y="3006090"/>
            <a:ext cx="8447405" cy="1076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优裁员和展示员主要负责修改代码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2495" fontAlgn="auto">
              <a:lnSpc>
                <a:spcPct val="150000"/>
              </a:lnSpc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需求员和周志员负责收集遇到的问题并帮助解决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89325" y="5064125"/>
            <a:ext cx="3020060" cy="606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助教老师的帮助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9" grpId="0"/>
      <p:bldP spid="22" grpId="1"/>
      <p:bldP spid="2" grpId="1" animBg="1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560464" y="299502"/>
            <a:ext cx="3947739" cy="76835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深度激荡心得</a:t>
            </a:r>
            <a:endParaRPr lang="zh-CN" altLang="en-US" sz="44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828350" y="1639428"/>
            <a:ext cx="5085955" cy="76835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767171"/>
                </a:solidFill>
              </a:rPr>
              <a:t>角色作用</a:t>
            </a:r>
            <a:endParaRPr lang="zh-CN" altLang="en-US" sz="4400">
              <a:solidFill>
                <a:srgbClr val="767171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614357" y="2984090"/>
            <a:ext cx="3098800" cy="76835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767171"/>
                </a:solidFill>
              </a:rPr>
              <a:t>主题理解</a:t>
            </a:r>
            <a:endParaRPr lang="zh-CN" altLang="en-US" sz="4400">
              <a:solidFill>
                <a:srgbClr val="76717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681096" y="4506581"/>
            <a:ext cx="5375233" cy="119888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400">
                <a:solidFill>
                  <a:srgbClr val="767171"/>
                </a:solidFill>
              </a:rPr>
              <a:t>天人合一 人人上医</a:t>
            </a:r>
            <a:endParaRPr lang="zh-CN" altLang="en-US" sz="4400">
              <a:solidFill>
                <a:srgbClr val="76717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257900" y="313910"/>
            <a:ext cx="5820753" cy="14452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同学期其他课程关联</a:t>
            </a:r>
            <a:endParaRPr lang="zh-CN" altLang="en-US" sz="4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593307" y="2086989"/>
            <a:ext cx="5287664" cy="3400242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6000">
                <a:solidFill>
                  <a:srgbClr val="FF0000"/>
                </a:solidFill>
              </a:rPr>
              <a:t>嵌入式</a:t>
            </a:r>
            <a:endParaRPr lang="zh-CN" altLang="en-US" sz="600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718805" y="1291239"/>
            <a:ext cx="4027126" cy="2437357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sz="36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感知技术：安卓开发</a:t>
            </a:r>
            <a:endParaRPr lang="zh-CN" sz="36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36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安卓编程</a:t>
            </a:r>
            <a:r>
              <a:rPr lang="en-US" sz="2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7406516" y="804182"/>
            <a:ext cx="4048593" cy="2437332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3600">
                <a:solidFill>
                  <a:srgbClr val="000000"/>
                </a:solidFill>
              </a:rPr>
              <a:t>数据库：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zh-CN" altLang="en-US" sz="3600">
                <a:solidFill>
                  <a:srgbClr val="000000"/>
                </a:solidFill>
              </a:rPr>
              <a:t>任务调度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zh-CN" altLang="en-US" sz="3600">
                <a:solidFill>
                  <a:srgbClr val="000000"/>
                </a:solidFill>
              </a:rPr>
              <a:t>任务切换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533079" y="4046510"/>
            <a:ext cx="4834395" cy="2203097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3600">
                <a:solidFill>
                  <a:srgbClr val="000000"/>
                </a:solidFill>
              </a:rPr>
              <a:t>计算机组成原理：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zh-CN" altLang="en-US" sz="3600">
                <a:solidFill>
                  <a:srgbClr val="000000"/>
                </a:solidFill>
              </a:rPr>
              <a:t>存储器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en-US" altLang="zh-CN" sz="3600">
                <a:solidFill>
                  <a:srgbClr val="000000"/>
                </a:solidFill>
              </a:rPr>
              <a:t>ARM</a:t>
            </a:r>
            <a:r>
              <a:rPr lang="zh-CN" altLang="en-US" sz="3600">
                <a:solidFill>
                  <a:srgbClr val="000000"/>
                </a:solidFill>
              </a:rPr>
              <a:t>架构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7392546" y="3930202"/>
            <a:ext cx="4063001" cy="2434919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3600">
                <a:solidFill>
                  <a:srgbClr val="000000"/>
                </a:solidFill>
              </a:rPr>
              <a:t>软件安全：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zh-CN" altLang="en-US" sz="3600">
                <a:solidFill>
                  <a:srgbClr val="000000"/>
                </a:solidFill>
              </a:rPr>
              <a:t>地址映射</a:t>
            </a:r>
            <a:endParaRPr lang="zh-CN" altLang="en-US" sz="3600">
              <a:solidFill>
                <a:srgbClr val="000000"/>
              </a:solidFill>
            </a:endParaRPr>
          </a:p>
          <a:p>
            <a:pPr algn="ctr"/>
            <a:r>
              <a:rPr lang="zh-CN" altLang="en-US" sz="3600">
                <a:solidFill>
                  <a:srgbClr val="000000"/>
                </a:solidFill>
              </a:rPr>
              <a:t>内存管理</a:t>
            </a:r>
            <a:endParaRPr lang="zh-CN" altLang="en-US" sz="36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ldLvl="0" animBg="1"/>
      <p:bldP spid="6" grpId="0" bldLvl="0" animBg="1"/>
      <p:bldP spid="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17157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800">
                <a:solidFill>
                  <a:schemeClr val="accent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感谢聆听 欢迎指正</a:t>
            </a:r>
            <a:endParaRPr lang="zh-CN" altLang="en-US" sz="4800">
              <a:solidFill>
                <a:schemeClr val="accent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74469" y="4575199"/>
            <a:ext cx="5112003" cy="3046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展示者：王可一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展示日期：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2900795" y="229337"/>
            <a:ext cx="6822833" cy="6482941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083457" y="338157"/>
            <a:ext cx="6457510" cy="6265299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92084" y="936435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43064" y="1750849"/>
            <a:ext cx="4138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组员介绍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1684" y="2913953"/>
            <a:ext cx="336105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组    长：王思宇  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周志员：孙   悦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需求员：魏莎莎  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优裁员：梁晓储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展示员：王可一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 defTabSz="912495">
              <a:defRPr/>
            </a:pP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23" y="47815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74"/>
          <p:cNvGrpSpPr/>
          <p:nvPr/>
        </p:nvGrpSpPr>
        <p:grpSpPr>
          <a:xfrm>
            <a:off x="578780" y="1127659"/>
            <a:ext cx="5785484" cy="1413498"/>
            <a:chOff x="336784" y="2670185"/>
            <a:chExt cx="4340243" cy="1060400"/>
          </a:xfrm>
        </p:grpSpPr>
        <p:sp>
          <p:nvSpPr>
            <p:cNvPr id="13" name="文本框 11"/>
            <p:cNvSpPr txBox="1"/>
            <p:nvPr/>
          </p:nvSpPr>
          <p:spPr>
            <a:xfrm>
              <a:off x="336784" y="2670185"/>
              <a:ext cx="1969330" cy="43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组长：王思宇</a:t>
              </a:r>
              <a:endPara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36784" y="3107964"/>
              <a:ext cx="4340243" cy="622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上传下达，鼓舞斗志，定义目标，帮助组员，化解节奏风险，协同结伴</a:t>
              </a:r>
              <a:endPara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5" name="Group 74"/>
          <p:cNvGrpSpPr/>
          <p:nvPr/>
        </p:nvGrpSpPr>
        <p:grpSpPr>
          <a:xfrm>
            <a:off x="578145" y="2828306"/>
            <a:ext cx="5786754" cy="1159671"/>
            <a:chOff x="336813" y="2715064"/>
            <a:chExt cx="4341196" cy="869980"/>
          </a:xfrm>
        </p:grpSpPr>
        <p:sp>
          <p:nvSpPr>
            <p:cNvPr id="20" name="文本框 11"/>
            <p:cNvSpPr txBox="1"/>
            <p:nvPr/>
          </p:nvSpPr>
          <p:spPr>
            <a:xfrm>
              <a:off x="337736" y="2715064"/>
              <a:ext cx="1969330" cy="43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周志员：孙悦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3" y="3239673"/>
              <a:ext cx="4341196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搜集问题、分类问题，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issue</a:t>
              </a: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推动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578462" y="4448789"/>
            <a:ext cx="5786119" cy="1129138"/>
            <a:chOff x="336813" y="2737970"/>
            <a:chExt cx="4340720" cy="847074"/>
          </a:xfrm>
        </p:grpSpPr>
        <p:sp>
          <p:nvSpPr>
            <p:cNvPr id="23" name="文本框 11"/>
            <p:cNvSpPr txBox="1"/>
            <p:nvPr/>
          </p:nvSpPr>
          <p:spPr>
            <a:xfrm>
              <a:off x="337260" y="2737970"/>
              <a:ext cx="2274686" cy="43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需求员：魏莎莎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矩形 9"/>
            <p:cNvSpPr/>
            <p:nvPr/>
          </p:nvSpPr>
          <p:spPr>
            <a:xfrm>
              <a:off x="336813" y="3239673"/>
              <a:ext cx="4340720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行业调研，规划表、本组需求书填写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3242945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74"/>
          <p:cNvGrpSpPr/>
          <p:nvPr/>
        </p:nvGrpSpPr>
        <p:grpSpPr>
          <a:xfrm>
            <a:off x="5513310" y="1296435"/>
            <a:ext cx="5785484" cy="1142697"/>
            <a:chOff x="336813" y="2736850"/>
            <a:chExt cx="4340243" cy="857246"/>
          </a:xfrm>
        </p:grpSpPr>
        <p:sp>
          <p:nvSpPr>
            <p:cNvPr id="13" name="文本框 11"/>
            <p:cNvSpPr txBox="1"/>
            <p:nvPr/>
          </p:nvSpPr>
          <p:spPr>
            <a:xfrm>
              <a:off x="336833" y="2736850"/>
              <a:ext cx="2274686" cy="43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优裁员：梁晓储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36813" y="3248725"/>
              <a:ext cx="4340243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纸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UI</a:t>
              </a: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设计，功耗计算，代码修改与统计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5512993" y="3579624"/>
            <a:ext cx="5786119" cy="1134578"/>
            <a:chOff x="336853" y="2621395"/>
            <a:chExt cx="4340720" cy="851155"/>
          </a:xfrm>
        </p:grpSpPr>
        <p:sp>
          <p:nvSpPr>
            <p:cNvPr id="23" name="文本框 11"/>
            <p:cNvSpPr txBox="1"/>
            <p:nvPr/>
          </p:nvSpPr>
          <p:spPr>
            <a:xfrm>
              <a:off x="336853" y="2621395"/>
              <a:ext cx="2274686" cy="43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展示员：王可一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矩形 9"/>
            <p:cNvSpPr/>
            <p:nvPr/>
          </p:nvSpPr>
          <p:spPr>
            <a:xfrm>
              <a:off x="336853" y="3127179"/>
              <a:ext cx="4340720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成果展示，实验反省与思考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>
            <a:off x="476885" y="255905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720340" y="267589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5" y="2928620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2854510" y="199346"/>
            <a:ext cx="6482941" cy="6332988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040658" y="392005"/>
            <a:ext cx="6110645" cy="5947671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853" y="836466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833" y="1730855"/>
            <a:ext cx="4138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规划表介绍</a:t>
            </a:r>
            <a:endParaRPr lang="zh-CN" altLang="en-US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体联Ⅳ-五时穿戴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0210" y="520700"/>
            <a:ext cx="502602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73688" y="819675"/>
            <a:ext cx="2679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规划表·初见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3735" y="1759585"/>
            <a:ext cx="972185" cy="31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3688" y="1872725"/>
            <a:ext cx="311086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2495" fontAlgn="auto">
              <a:lnSpc>
                <a:spcPct val="150000"/>
              </a:lnSpc>
              <a:defRPr/>
            </a:pP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本组课设任务规划表初步填写于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日，主要完成任务总体概述、乘除加法则结果描述、输入输出信息等几项内容的修改。</a:t>
            </a:r>
            <a:endParaRPr lang="zh-CN" altLang="en-US" sz="2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>
              <a:defRPr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5" name="图片 4" descr="upload_post_object_v2_622290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53" y="434251"/>
            <a:ext cx="6244012" cy="4220190"/>
          </a:xfrm>
          <a:prstGeom prst="rect">
            <a:avLst/>
          </a:prstGeom>
        </p:spPr>
      </p:pic>
      <p:pic>
        <p:nvPicPr>
          <p:cNvPr id="8" name="图片 7" descr="upload_post_object_v2_5888265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54" y="941765"/>
            <a:ext cx="6414315" cy="4178844"/>
          </a:xfrm>
          <a:prstGeom prst="rect">
            <a:avLst/>
          </a:prstGeom>
        </p:spPr>
      </p:pic>
      <p:pic>
        <p:nvPicPr>
          <p:cNvPr id="10" name="图片 9" descr="upload_post_object_v2_6156349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480" y="1248676"/>
            <a:ext cx="5192325" cy="5088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l="7431" t="7304" r="33433" b="6854"/>
          <a:stretch>
            <a:fillRect/>
          </a:stretch>
        </p:blipFill>
        <p:spPr>
          <a:xfrm>
            <a:off x="1417557" y="0"/>
            <a:ext cx="9176303" cy="8873075"/>
          </a:xfrm>
          <a:prstGeom prst="diamond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1930" y="1478934"/>
            <a:ext cx="3140141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912495" fontAlgn="auto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对课设实验总体流程进行分割，将本组课设任务分配到每一位成员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71290" y="1364270"/>
            <a:ext cx="3773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2495" fontAlgn="auto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补充课设任务扩展想象内容，并基于此内容尽可能提升代码实现功能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02075" y="833755"/>
            <a:ext cx="4387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规划表·完善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4" name="图片 3" descr="upload_post_object_v2_4688178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01" y="2955329"/>
            <a:ext cx="4771097" cy="3628657"/>
          </a:xfrm>
          <a:prstGeom prst="rect">
            <a:avLst/>
          </a:prstGeom>
        </p:spPr>
      </p:pic>
      <p:pic>
        <p:nvPicPr>
          <p:cNvPr id="7" name="图片 6" descr="upload_post_object_v2_9190018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03" y="2182368"/>
            <a:ext cx="5772606" cy="4725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视图成果与设计提升</a:t>
            </a:r>
            <a:endParaRPr lang="zh-CN" altLang="en-US" sz="6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PP_MARK_KEY" val="27e11959-0a1c-41e5-91da-cc50b2550131"/>
  <p:tag name="COMMONDATA" val="eyJoZGlkIjoiN2U2ODI1NTU0ZjY3M2EyOTA5NGZjNTBhMjUzMGZjYTAifQ==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WPS 演示</Application>
  <PresentationFormat>宽屏</PresentationFormat>
  <Paragraphs>291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MingLiU</vt:lpstr>
      <vt:lpstr>PMingLiU-ExtB</vt:lpstr>
      <vt:lpstr>Verdana</vt:lpstr>
      <vt:lpstr>Arial Unicode MS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王思宇</cp:lastModifiedBy>
  <cp:revision>2</cp:revision>
  <dcterms:created xsi:type="dcterms:W3CDTF">2023-06-08T13:40:28Z</dcterms:created>
  <dcterms:modified xsi:type="dcterms:W3CDTF">2023-06-08T14:02:25Z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1E52161496F3473EBDCBB60010F8EAD6_13</vt:lpwstr>
  </property>
  <property fmtid="{D5CDD505-2E9C-101B-9397-08002B2CF9AE}" pid="4" name="e04242b7-d752-4081-b5b7-9aad2bb55b7e">
    <vt:lpwstr>{"isAdvancePlay":0,"isLoopPlay":0,"time":60000,"userId":""}</vt:lpwstr>
  </property>
</Properties>
</file>